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359" r:id="rId5"/>
    <p:sldId id="260" r:id="rId6"/>
    <p:sldId id="261" r:id="rId7"/>
    <p:sldId id="343" r:id="rId8"/>
    <p:sldId id="344" r:id="rId9"/>
    <p:sldId id="306" r:id="rId10"/>
    <p:sldId id="349" r:id="rId11"/>
    <p:sldId id="355" r:id="rId12"/>
    <p:sldId id="310" r:id="rId13"/>
    <p:sldId id="35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Health Sciences</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191354852"/>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stop discretionary spending on swag and COHS events. This action aligns with SP 1/Goal 1 and will allow COHS to reallocate funds to other high-value activities and initiatives. Pillar: Agility.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latin typeface="Aptos" panose="020B0004020202020204" pitchFamily="34" charset="0"/>
                        </a:rPr>
                        <a:t>We are not eliminating any COHS events/programming (e.g., Career Conference, Graduation Celebrations, Student Advisory Board, recruiting events, study abroad support), only reducing discretionary spending.  </a:t>
                      </a:r>
                      <a:endParaRPr lang="en-US" b="0" dirty="0">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COHS works with a wide range of on-campus partners for each of its events.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587473450"/>
              </p:ext>
            </p:extLst>
          </p:nvPr>
        </p:nvGraphicFramePr>
        <p:xfrm>
          <a:off x="979344" y="1575368"/>
          <a:ext cx="10374456" cy="468518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stop duplicates of some lab equipment and software packages across departments because there are redundancies that could be reduced. This action aligns with SP 2/Goal 1 and will result in reallocation of funds to other high value needs in COHS. Pillar: Agility.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800" b="0" i="0" u="none" strike="noStrike" kern="1200" dirty="0">
                          <a:solidFill>
                            <a:schemeClr val="dk1"/>
                          </a:solidFill>
                          <a:effectLst/>
                          <a:latin typeface="+mn-lt"/>
                          <a:ea typeface="+mn-ea"/>
                          <a:cs typeface="+mn-cs"/>
                        </a:rPr>
                        <a:t>We will reduce our use of statistical software packages to only those offered with institutional licensure or free open source. We plan to cross-check some of the wet lab equipment used by Kinesiology, Public Health, and Human Sciences to reduce spending and work more efficiently. We will work with the lab directors to develop an updated list of functional equipment. </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College of Osteopathic Medicine, College of Science and Engineering Technology</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984629376"/>
              </p:ext>
            </p:extLst>
          </p:nvPr>
        </p:nvGraphicFramePr>
        <p:xfrm>
          <a:off x="979344" y="1575368"/>
          <a:ext cx="10374456" cy="441086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start development of a Doctor of Physical Therapy Program (DPT) and MS in Physician Assistant (PA) Program</a:t>
                      </a:r>
                      <a:r>
                        <a:rPr lang="en-US" sz="1900" b="0" kern="1200" dirty="0">
                          <a:solidFill>
                            <a:schemeClr val="tx1"/>
                          </a:solidFill>
                        </a:rPr>
                        <a:t> </a:t>
                      </a:r>
                      <a:r>
                        <a:rPr lang="en-US" sz="1900" b="0" kern="1200" dirty="0">
                          <a:solidFill>
                            <a:srgbClr val="000000"/>
                          </a:solidFill>
                        </a:rPr>
                        <a:t>because both demonstrated strong workforce and student demand. This action aligns with SP 4/Goal 1 and will increase student enrollment in COHS and contribute to a high workforce need in Texas. Pillar: Enrollment.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Both the DPT and PA programs have demonstrated strong workforce and student demand data (</a:t>
                      </a:r>
                      <a:r>
                        <a:rPr lang="en-US" b="0" dirty="0" err="1">
                          <a:solidFill>
                            <a:srgbClr val="000000"/>
                          </a:solidFill>
                        </a:rPr>
                        <a:t>Emsi</a:t>
                      </a:r>
                      <a:r>
                        <a:rPr lang="en-US" b="0" dirty="0">
                          <a:solidFill>
                            <a:srgbClr val="000000"/>
                          </a:solidFill>
                        </a:rPr>
                        <a:t> Burning Glass Market Analytics)</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CAPTE, ARC-PA, clinical partners, Academic Planning and Assessment, Strategic Enrollment and Innovations</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 Division Name</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dirty="0">
                <a:solidFill>
                  <a:schemeClr val="bg2">
                    <a:lumMod val="25000"/>
                  </a:schemeClr>
                </a:solidFill>
                <a:latin typeface="Helvetica"/>
              </a:rPr>
              <a:t>COHS Bridge Scholarship Program</a:t>
            </a:r>
          </a:p>
          <a:p>
            <a:pPr lvl="1"/>
            <a:r>
              <a:rPr lang="en-US" dirty="0">
                <a:solidFill>
                  <a:schemeClr val="bg2">
                    <a:lumMod val="25000"/>
                  </a:schemeClr>
                </a:solidFill>
                <a:latin typeface="Helvetica"/>
              </a:rPr>
              <a:t>Summer Camp </a:t>
            </a:r>
          </a:p>
          <a:p>
            <a:pPr>
              <a:spcBef>
                <a:spcPts val="2400"/>
              </a:spcBef>
            </a:pPr>
            <a:r>
              <a:rPr lang="en-US" sz="2400" b="1" dirty="0">
                <a:solidFill>
                  <a:schemeClr val="bg2">
                    <a:lumMod val="25000"/>
                  </a:schemeClr>
                </a:solidFill>
                <a:latin typeface="Helvetica"/>
              </a:rPr>
              <a:t>STOP DOING</a:t>
            </a:r>
          </a:p>
          <a:p>
            <a:pPr lvl="1"/>
            <a:r>
              <a:rPr lang="en-US" dirty="0">
                <a:solidFill>
                  <a:schemeClr val="bg2">
                    <a:lumMod val="25000"/>
                  </a:schemeClr>
                </a:solidFill>
                <a:latin typeface="Helvetica"/>
              </a:rPr>
              <a:t>BS/BA - Food Service Management Program</a:t>
            </a:r>
          </a:p>
          <a:p>
            <a:pPr lvl="1"/>
            <a:r>
              <a:rPr lang="en-US" dirty="0">
                <a:solidFill>
                  <a:schemeClr val="bg2">
                    <a:lumMod val="25000"/>
                  </a:schemeClr>
                </a:solidFill>
                <a:latin typeface="Helvetica"/>
              </a:rPr>
              <a:t>Discretionary spending on swag and COHS events</a:t>
            </a:r>
          </a:p>
          <a:p>
            <a:pPr lvl="1"/>
            <a:r>
              <a:rPr lang="en-US" dirty="0">
                <a:solidFill>
                  <a:schemeClr val="bg2">
                    <a:lumMod val="25000"/>
                  </a:schemeClr>
                </a:solidFill>
                <a:latin typeface="Helvetica"/>
              </a:rPr>
              <a:t>Software redundancy</a:t>
            </a:r>
          </a:p>
          <a:p>
            <a:pPr>
              <a:spcBef>
                <a:spcPts val="2400"/>
              </a:spcBef>
            </a:pPr>
            <a:r>
              <a:rPr lang="en-US" sz="2400" b="1" dirty="0">
                <a:solidFill>
                  <a:schemeClr val="bg2">
                    <a:lumMod val="25000"/>
                  </a:schemeClr>
                </a:solidFill>
                <a:latin typeface="Helvetica"/>
              </a:rPr>
              <a:t>START DOING</a:t>
            </a:r>
          </a:p>
          <a:p>
            <a:pPr lvl="1"/>
            <a:r>
              <a:rPr lang="en-US" dirty="0">
                <a:solidFill>
                  <a:schemeClr val="bg2">
                    <a:lumMod val="25000"/>
                  </a:schemeClr>
                </a:solidFill>
                <a:latin typeface="Helvetica"/>
              </a:rPr>
              <a:t>Expansion of programming in Health Professions – development of DPT and PA programs </a:t>
            </a:r>
          </a:p>
        </p:txBody>
      </p:sp>
    </p:spTree>
    <p:extLst>
      <p:ext uri="{BB962C8B-B14F-4D97-AF65-F5344CB8AC3E}">
        <p14:creationId xmlns:p14="http://schemas.microsoft.com/office/powerpoint/2010/main" val="163086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Health Sciences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Human Sciences</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Kinesiology </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Public Health </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School of Nursing</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Food Pantry </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Tripods</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523781"/>
            <a:ext cx="10525541" cy="5334219"/>
          </a:xfrm>
        </p:spPr>
        <p:txBody>
          <a:bodyPr>
            <a:normAutofit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Creation of Sports Nutrition Fellowship with SHSU Athletics and MS in Dietetics Program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Curricular additions: 4+1 MPH, DO-MPH dual degree; minors in Human Nutrition, Sport Coaching; certificate in Sport Coaching; major Nursing curriculum reform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Since 2021, enrollment in MPH has grown 26%</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Inaugural COHS Summer Camp hosted 30 high school students - upcoming camp has over 80 applicants for 40 participants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Largest number of qualified Bridge applicants (13) - accepted 8 for next year’s cohort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SON - first-time NCLEX pass rate for Fall 2023 – 97%</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MSAT - 100% pass rate on BOC for first cohort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SHSU Food Pantry had 4,493 visits and distributed 65,582 lbs. of food to students and community members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SON peer mentoring program has demonstrated impressive semester-to-semester retention at 98%, compared to 75% among those students not participating in peer mentoring. Feedback also reflects lower stress and improved coping among the participants.</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R34 NIH grant awarded ($1.4M) – Dr. Khalid Khan, Public Health, is a Co-PI, U-RISE at Sam Houston State University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Dr.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Danhong</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Chen, Agricultural Sciences, and Dr. Berna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Rahi</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Human Sciences, awarded $362,352 from USDA</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Dr.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Mayrena</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Hernandez, Kinesiology, awarded two national awards – the 2024 NATA Foundation David H. Perrin Doctoral Dissertation Award and the Pediatric Research in Sports Medicine Society Research Diversity Award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MS in Dietetics program received full 7-year reaccreditation by ACEND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MSAT program received full accreditation by CAATE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Collaboration of COE and COHS with the Research Center - hosted several workshops throughout the year and will be co-hosting a Research Retreat for probationary faculty in May. </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01202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Partnership with the American Heart Association, SHSU Food Pantry, and Dietetic Internship Program – signing of the Food Pantry Nutritional Policy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Broad student presentations and representation at national and regional conferences in Public Health, Kinesiology, and Human Sciences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Welcomed a visit with Jeff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Murski</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from Congressman Pete Sessions’ office to discuss collaborative efforts with the SHSU Food Pantry, Houston Food Bank, and Sustain Huntsville.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Attended HOSA 2023 to recruit students</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E7E6E6">
                    <a:lumMod val="25000"/>
                  </a:srgbClr>
                </a:solidFill>
                <a:effectLst/>
                <a:uLnTx/>
                <a:uFillTx/>
                <a:latin typeface="Helvetica" pitchFamily="2" charset="0"/>
                <a:ea typeface="Helvetica Neue" panose="02000503000000020004" pitchFamily="2" charset="0"/>
                <a:cs typeface="Helvetica Neue" panose="02000503000000020004" pitchFamily="2" charset="0"/>
              </a:rPr>
              <a:t>Be the Match (now the NMDP Chapter at SHSU) continues to be the leading contributor of matches (over 11,000 individuals in the Registry with 77 going through the donation process)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Dr. </a:t>
            </a:r>
            <a:r>
              <a:rPr lang="en-US" sz="2000" dirty="0" err="1">
                <a:solidFill>
                  <a:srgbClr val="E7E6E6">
                    <a:lumMod val="25000"/>
                  </a:srgbClr>
                </a:solidFill>
                <a:latin typeface="Helvetica" pitchFamily="2" charset="0"/>
                <a:ea typeface="Helvetica Neue" panose="02000503000000020004" pitchFamily="2" charset="0"/>
                <a:cs typeface="Helvetica Neue" panose="02000503000000020004" pitchFamily="2" charset="0"/>
              </a:rPr>
              <a:t>Tabbetha</a:t>
            </a: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 Lopez, Human Sciences, inducted as Fellow of the Academy of Nutrition and Dietetics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E7E6E6">
                    <a:lumMod val="25000"/>
                  </a:srgbClr>
                </a:solidFill>
                <a:effectLst/>
                <a:uLnTx/>
                <a:uFillTx/>
                <a:latin typeface="Helvetica" pitchFamily="2" charset="0"/>
                <a:ea typeface="Helvetica Neue" panose="02000503000000020004" pitchFamily="2" charset="0"/>
                <a:cs typeface="Helvetica Neue" panose="02000503000000020004" pitchFamily="2" charset="0"/>
              </a:rPr>
              <a:t>Four </a:t>
            </a: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alums of the Interior Design program selected as one of 30 designers under 30 in Houston by </a:t>
            </a:r>
            <a:r>
              <a:rPr lang="en-US" sz="2000" i="1"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Interior Design Magazine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u="none" strike="noStrike" kern="1200" cap="none" spc="0" normalizeH="0" baseline="0" noProof="0" dirty="0">
                <a:ln>
                  <a:noFill/>
                </a:ln>
                <a:solidFill>
                  <a:srgbClr val="E7E6E6">
                    <a:lumMod val="25000"/>
                  </a:srgbClr>
                </a:solidFill>
                <a:effectLst/>
                <a:uLnTx/>
                <a:uFillTx/>
                <a:latin typeface="Helvetica" pitchFamily="2" charset="0"/>
                <a:ea typeface="Helvetica Neue" panose="02000503000000020004" pitchFamily="2" charset="0"/>
                <a:cs typeface="Helvetica Neue" panose="02000503000000020004" pitchFamily="2" charset="0"/>
              </a:rPr>
              <a:t>Groundbreaking for Health </a:t>
            </a:r>
            <a:r>
              <a:rPr kumimoji="0" lang="en-US" sz="2000" b="0" u="none" strike="noStrike" kern="1200" cap="none" spc="0" normalizeH="0" baseline="0" noProof="0" dirty="0" err="1">
                <a:ln>
                  <a:noFill/>
                </a:ln>
                <a:solidFill>
                  <a:srgbClr val="E7E6E6">
                    <a:lumMod val="25000"/>
                  </a:srgbClr>
                </a:solidFill>
                <a:effectLst/>
                <a:uLnTx/>
                <a:uFillTx/>
                <a:latin typeface="Helvetica" pitchFamily="2" charset="0"/>
                <a:ea typeface="Helvetica Neue" panose="02000503000000020004" pitchFamily="2" charset="0"/>
                <a:cs typeface="Helvetica Neue" panose="02000503000000020004" pitchFamily="2" charset="0"/>
              </a:rPr>
              <a:t>Profes</a:t>
            </a:r>
            <a:r>
              <a:rPr lang="en-US" sz="2000" dirty="0" err="1">
                <a:solidFill>
                  <a:srgbClr val="E7E6E6">
                    <a:lumMod val="25000"/>
                  </a:srgbClr>
                </a:solidFill>
                <a:latin typeface="Helvetica" pitchFamily="2" charset="0"/>
                <a:ea typeface="Helvetica Neue" panose="02000503000000020004" pitchFamily="2" charset="0"/>
                <a:cs typeface="Helvetica Neue" panose="02000503000000020004" pitchFamily="2" charset="0"/>
              </a:rPr>
              <a:t>sions</a:t>
            </a: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 Building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u="none" strike="noStrike" kern="1200" cap="none" spc="0" normalizeH="0" baseline="0" noProof="0" dirty="0">
                <a:ln>
                  <a:noFill/>
                </a:ln>
                <a:solidFill>
                  <a:srgbClr val="E7E6E6">
                    <a:lumMod val="25000"/>
                  </a:srgbClr>
                </a:solidFill>
                <a:effectLst/>
                <a:uLnTx/>
                <a:uFillTx/>
                <a:latin typeface="Helvetica" pitchFamily="2" charset="0"/>
                <a:ea typeface="Helvetica Neue" panose="02000503000000020004" pitchFamily="2" charset="0"/>
                <a:cs typeface="Helvetica Neue" panose="02000503000000020004" pitchFamily="2" charset="0"/>
              </a:rPr>
              <a:t>Partnering with four major Houston healthcare systems and a strategic consulting firm, the SON has co-designed a functional and contractual model for seamlessly sharing nurse-experts across academic and practices settings (</a:t>
            </a: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2</a:t>
            </a:r>
            <a:r>
              <a:rPr lang="en-US" sz="2000" baseline="30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nd</a:t>
            </a:r>
            <a:r>
              <a:rPr lang="en-US" sz="2000" dirty="0">
                <a:solidFill>
                  <a:srgbClr val="E7E6E6">
                    <a:lumMod val="25000"/>
                  </a:srgbClr>
                </a:solidFill>
                <a:latin typeface="Helvetica" pitchFamily="2" charset="0"/>
                <a:ea typeface="Helvetica Neue" panose="02000503000000020004" pitchFamily="2" charset="0"/>
                <a:cs typeface="Helvetica Neue" panose="02000503000000020004" pitchFamily="2" charset="0"/>
              </a:rPr>
              <a:t> funded THECB grant for $200,000)</a:t>
            </a:r>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976311236"/>
              </p:ext>
            </p:extLst>
          </p:nvPr>
        </p:nvGraphicFramePr>
        <p:xfrm>
          <a:off x="979344" y="1575368"/>
          <a:ext cx="10374456" cy="441086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a:t>
                      </a:r>
                      <a:r>
                        <a:rPr lang="en-US" sz="1900" b="0" kern="1200" dirty="0">
                          <a:solidFill>
                            <a:schemeClr val="tx1"/>
                          </a:solidFill>
                        </a:rPr>
                        <a:t>keep the COHS Bridge Program because it supports junior and senior COHS students in their preparation for graduate/professional school (e.g., DPT, OT, MSAT, MPH). This action aligns with SP 1/Goal 1 and will increase the number of COHS students admitted into graduate/professional school. Pillar 2: Retention.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From the first cohort of Bridge Scholars, 5 (of 6) are currently enrolled in a graduate/professional school. For the 2024-2025 cohort, we received the largest number of applicants and have accepted 8 students. This is a COHS-funded program.  </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SHSU Graduate and Professional School, McNair Scholars Program, and Newton Gresham Library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542425177"/>
              </p:ext>
            </p:extLst>
          </p:nvPr>
        </p:nvGraphicFramePr>
        <p:xfrm>
          <a:off x="979344" y="1575368"/>
          <a:ext cx="10374456" cy="441086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keep the COHS Summer Camp because it serves as a recruiting activity for COHS. This action aligns with SP 1/Goal 1 and will increase new student enrollment in COHS. Pillar 1: Enrollment.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In the Summer of 2023, COHS hosted 30 high school students interested in Health Sciences. This year, we have over 80 applicants for 40 participants. We are also charging a registration fee for accepted students this year. A goal is to grow the number of high school students admitted to the camp.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Visitor’s Center, Residence Life, Recreational Sport, and Admissions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918754487"/>
              </p:ext>
            </p:extLst>
          </p:nvPr>
        </p:nvGraphicFramePr>
        <p:xfrm>
          <a:off x="979344" y="1575368"/>
          <a:ext cx="10515600" cy="4715668"/>
        </p:xfrm>
        <a:graphic>
          <a:graphicData uri="http://schemas.openxmlformats.org/drawingml/2006/table">
            <a:tbl>
              <a:tblPr firstRow="1" bandRow="1">
                <a:tableStyleId>{8A107856-5554-42FB-B03E-39F5DBC370BA}</a:tableStyleId>
              </a:tblPr>
              <a:tblGrid>
                <a:gridCol w="10515600">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COHS plans to stop</a:t>
                      </a:r>
                      <a:r>
                        <a:rPr lang="en-US" sz="1900" b="0" kern="1200" dirty="0">
                          <a:solidFill>
                            <a:schemeClr val="tx1"/>
                          </a:solidFill>
                        </a:rPr>
                        <a:t> the BS/BA – Food Service Management Program due to low enrollment and limited resources to support future growth. </a:t>
                      </a:r>
                      <a:r>
                        <a:rPr lang="en-US" sz="1900" b="0" kern="1200" dirty="0">
                          <a:solidFill>
                            <a:srgbClr val="000000"/>
                          </a:solidFill>
                        </a:rPr>
                        <a:t>This action aligns with SP 1/Goal 1</a:t>
                      </a:r>
                      <a:r>
                        <a:rPr lang="en-US" sz="1900" b="0" kern="1200" dirty="0">
                          <a:solidFill>
                            <a:schemeClr val="accent1">
                              <a:lumMod val="75000"/>
                            </a:schemeClr>
                          </a:solidFill>
                        </a:rPr>
                        <a:t> </a:t>
                      </a:r>
                      <a:r>
                        <a:rPr lang="en-US" sz="1900" b="0" kern="1200" dirty="0">
                          <a:solidFill>
                            <a:srgbClr val="000000"/>
                          </a:solidFill>
                        </a:rPr>
                        <a:t>and will allow resources to be reallocated to other high-demand programs. </a:t>
                      </a:r>
                      <a:r>
                        <a:rPr lang="en-US" sz="1900" b="0" kern="1200" dirty="0">
                          <a:solidFill>
                            <a:schemeClr val="tx1"/>
                          </a:solidFill>
                        </a:rPr>
                        <a:t>Pillar 1: Enrollment.</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p>
                    <a:p>
                      <a:pPr marL="0" algn="l" defTabSz="914400" rtl="0" eaLnBrk="1" latinLnBrk="0" hangingPunct="1"/>
                      <a:r>
                        <a:rPr lang="en-US" sz="1900" b="0" kern="1200" dirty="0">
                          <a:solidFill>
                            <a:srgbClr val="000000"/>
                          </a:solidFill>
                        </a:rPr>
                        <a:t>The BS/BA – Food Service Management Program has never had a dedicated faculty line in the program’s history. Since 2015, enrollment has dropped from 20 to 13 students (35%). </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sz="1900" b="0" kern="1200" dirty="0">
                          <a:solidFill>
                            <a:srgbClr val="000000"/>
                          </a:solidFill>
                        </a:rPr>
                        <a:t>Time and budget associated with three courses (currently taught by adjunct faculty)</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6810</TotalTime>
  <Words>1360</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Acumin Pro Black</vt:lpstr>
      <vt:lpstr>Aptos</vt:lpstr>
      <vt:lpstr>Arial</vt:lpstr>
      <vt:lpstr>Calibri</vt:lpstr>
      <vt:lpstr>Calibri Light</vt:lpstr>
      <vt:lpstr>Helvetica</vt:lpstr>
      <vt:lpstr>Helvetica Neue</vt:lpstr>
      <vt:lpstr>Helvetica Oblique</vt:lpstr>
      <vt:lpstr>Office Theme 2013 - 2022</vt:lpstr>
      <vt:lpstr>College of Health Sciences</vt:lpstr>
      <vt:lpstr>College of Health Sciences</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College / Division Name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Johnson, McCartney</cp:lastModifiedBy>
  <cp:revision>19</cp:revision>
  <dcterms:created xsi:type="dcterms:W3CDTF">2023-01-09T16:14:47Z</dcterms:created>
  <dcterms:modified xsi:type="dcterms:W3CDTF">2024-04-16T20:52:16Z</dcterms:modified>
</cp:coreProperties>
</file>